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6"/>
  </p:notesMasterIdLst>
  <p:sldIdLst>
    <p:sldId id="256" r:id="rId2"/>
    <p:sldId id="257" r:id="rId3"/>
    <p:sldId id="258" r:id="rId4"/>
    <p:sldId id="259" r:id="rId5"/>
    <p:sldId id="264" r:id="rId6"/>
    <p:sldId id="261" r:id="rId7"/>
    <p:sldId id="266" r:id="rId8"/>
    <p:sldId id="262" r:id="rId9"/>
    <p:sldId id="265" r:id="rId10"/>
    <p:sldId id="263" r:id="rId11"/>
    <p:sldId id="269" r:id="rId12"/>
    <p:sldId id="271" r:id="rId13"/>
    <p:sldId id="267" r:id="rId14"/>
    <p:sldId id="273" r:id="rId15"/>
    <p:sldId id="274" r:id="rId16"/>
    <p:sldId id="276" r:id="rId17"/>
    <p:sldId id="275" r:id="rId18"/>
    <p:sldId id="278" r:id="rId19"/>
    <p:sldId id="268" r:id="rId20"/>
    <p:sldId id="279" r:id="rId21"/>
    <p:sldId id="280" r:id="rId22"/>
    <p:sldId id="281" r:id="rId23"/>
    <p:sldId id="282" r:id="rId24"/>
    <p:sldId id="27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73"/>
  </p:normalViewPr>
  <p:slideViewPr>
    <p:cSldViewPr snapToGrid="0">
      <p:cViewPr varScale="1">
        <p:scale>
          <a:sx n="107" d="100"/>
          <a:sy n="107" d="100"/>
        </p:scale>
        <p:origin x="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C909D-3B5C-D04F-901F-82E6DCFEBB40}" type="datetimeFigureOut">
              <a:rPr lang="en-US" smtClean="0"/>
              <a:t>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E9ECFA-960A-B14B-B920-E6294F711507}" type="slidenum">
              <a:rPr lang="en-US" smtClean="0"/>
              <a:t>‹#›</a:t>
            </a:fld>
            <a:endParaRPr lang="en-US"/>
          </a:p>
        </p:txBody>
      </p:sp>
    </p:spTree>
    <p:extLst>
      <p:ext uri="{BB962C8B-B14F-4D97-AF65-F5344CB8AC3E}">
        <p14:creationId xmlns:p14="http://schemas.microsoft.com/office/powerpoint/2010/main" val="3901091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6D41BCC-AD73-4203-A5A6-E62EB28B0FE6}"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222303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075116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D41BCC-AD73-4203-A5A6-E62EB28B0FE6}" type="datetimeFigureOut">
              <a:rPr lang="en-US" smtClean="0"/>
              <a:t>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0289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D41BCC-AD73-4203-A5A6-E62EB28B0FE6}"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251833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6D41BCC-AD73-4203-A5A6-E62EB28B0FE6}" type="datetimeFigureOut">
              <a:rPr lang="en-US" smtClean="0"/>
              <a:t>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680832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6D41BCC-AD73-4203-A5A6-E62EB28B0FE6}" type="datetimeFigureOut">
              <a:rPr lang="en-US" smtClean="0"/>
              <a:t>4/20/23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464393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D41BCC-AD73-4203-A5A6-E62EB28B0FE6}" type="datetimeFigureOut">
              <a:rPr lang="en-US" smtClean="0"/>
              <a:pPr/>
              <a:t>4/20/23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637F8FC-4B86-4690-8888-22AB2F781BEF}"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2931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D41BCC-AD73-4203-A5A6-E62EB28B0FE6}" type="datetimeFigureOut">
              <a:rPr lang="en-US" smtClean="0"/>
              <a:t>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4012896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D41BCC-AD73-4203-A5A6-E62EB28B0FE6}" type="datetimeFigureOut">
              <a:rPr lang="en-US" smtClean="0"/>
              <a:t>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54912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D41BCC-AD73-4203-A5A6-E62EB28B0FE6}" type="datetimeFigureOut">
              <a:rPr lang="en-US" smtClean="0"/>
              <a:t>4/20/23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3755630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D41BCC-AD73-4203-A5A6-E62EB28B0FE6}" type="datetimeFigureOut">
              <a:rPr lang="en-US" smtClean="0"/>
              <a:t>4/20/23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795259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D41BCC-AD73-4203-A5A6-E62EB28B0FE6}" type="datetimeFigureOut">
              <a:rPr lang="en-US" smtClean="0"/>
              <a:pPr/>
              <a:t>4/20/23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637F8FC-4B86-4690-8888-22AB2F781BEF}" type="slidenum">
              <a:rPr lang="en-US" smtClean="0"/>
              <a:pPr/>
              <a:t>‹#›</a:t>
            </a:fld>
            <a:endParaRPr lang="en-US"/>
          </a:p>
        </p:txBody>
      </p:sp>
    </p:spTree>
    <p:extLst>
      <p:ext uri="{BB962C8B-B14F-4D97-AF65-F5344CB8AC3E}">
        <p14:creationId xmlns:p14="http://schemas.microsoft.com/office/powerpoint/2010/main" val="317866671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Digitale illustratie van rijdende auto">
            <a:extLst>
              <a:ext uri="{FF2B5EF4-FFF2-40B4-BE49-F238E27FC236}">
                <a16:creationId xmlns:a16="http://schemas.microsoft.com/office/drawing/2014/main" id="{E9222BEC-69B3-524D-6E82-BA7D0067D5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p:spPr>
      </p:pic>
      <p:sp>
        <p:nvSpPr>
          <p:cNvPr id="3" name="Subtitle 2">
            <a:extLst>
              <a:ext uri="{FF2B5EF4-FFF2-40B4-BE49-F238E27FC236}">
                <a16:creationId xmlns:a16="http://schemas.microsoft.com/office/drawing/2014/main" id="{E78A67E7-4B4E-D519-4117-33A321935C1B}"/>
              </a:ext>
            </a:extLst>
          </p:cNvPr>
          <p:cNvSpPr>
            <a:spLocks noGrp="1"/>
          </p:cNvSpPr>
          <p:nvPr>
            <p:ph type="subTitle" idx="1"/>
          </p:nvPr>
        </p:nvSpPr>
        <p:spPr>
          <a:xfrm>
            <a:off x="9208102" y="3914775"/>
            <a:ext cx="3153995" cy="2502879"/>
          </a:xfrm>
        </p:spPr>
        <p:txBody>
          <a:bodyPr>
            <a:normAutofit fontScale="85000" lnSpcReduction="10000"/>
          </a:bodyPr>
          <a:lstStyle/>
          <a:p>
            <a:pPr algn="l"/>
            <a:r>
              <a:rPr lang="en-US" b="1" dirty="0">
                <a:solidFill>
                  <a:srgbClr val="FFFFFF"/>
                </a:solidFill>
              </a:rPr>
              <a:t>GROUP 1</a:t>
            </a:r>
          </a:p>
          <a:p>
            <a:pPr algn="l"/>
            <a:r>
              <a:rPr lang="en-US" b="1" dirty="0">
                <a:solidFill>
                  <a:srgbClr val="FFFFFF"/>
                </a:solidFill>
              </a:rPr>
              <a:t>Ronak Patil - 001007035</a:t>
            </a:r>
          </a:p>
          <a:p>
            <a:pPr algn="l"/>
            <a:r>
              <a:rPr lang="en-US" b="1" dirty="0">
                <a:solidFill>
                  <a:srgbClr val="FFFFFF"/>
                </a:solidFill>
              </a:rPr>
              <a:t>Dhaval Patel - 001566811</a:t>
            </a:r>
          </a:p>
          <a:p>
            <a:pPr algn="l"/>
            <a:r>
              <a:rPr lang="en-US" b="1" dirty="0">
                <a:solidFill>
                  <a:srgbClr val="FFFFFF"/>
                </a:solidFill>
              </a:rPr>
              <a:t>Sindhuja Vaddi - 002198939</a:t>
            </a:r>
          </a:p>
          <a:p>
            <a:pPr algn="l"/>
            <a:r>
              <a:rPr lang="en-US" b="1" dirty="0">
                <a:solidFill>
                  <a:srgbClr val="FFFFFF"/>
                </a:solidFill>
              </a:rPr>
              <a:t>Harshit Parikh - 001044838</a:t>
            </a:r>
          </a:p>
          <a:p>
            <a:pPr algn="l"/>
            <a:r>
              <a:rPr lang="en-US" b="1" dirty="0">
                <a:solidFill>
                  <a:srgbClr val="FFFFFF"/>
                </a:solidFill>
              </a:rPr>
              <a:t>Nikita Gaurihar - 002980962</a:t>
            </a:r>
          </a:p>
          <a:p>
            <a:pPr algn="l"/>
            <a:r>
              <a:rPr lang="en-US" b="1" dirty="0">
                <a:solidFill>
                  <a:srgbClr val="FFFFFF"/>
                </a:solidFill>
              </a:rPr>
              <a:t>Siddhi Telang - 002198703</a:t>
            </a:r>
          </a:p>
        </p:txBody>
      </p:sp>
      <p:pic>
        <p:nvPicPr>
          <p:cNvPr id="3076" name="Picture 4" descr="Tesla Logo Transparent - PNG All">
            <a:extLst>
              <a:ext uri="{FF2B5EF4-FFF2-40B4-BE49-F238E27FC236}">
                <a16:creationId xmlns:a16="http://schemas.microsoft.com/office/drawing/2014/main" id="{76754B11-6B4C-76DE-A8BB-D3CE62D6A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5661" y="228600"/>
            <a:ext cx="5200650" cy="33536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9340E91-A196-02CD-8DD5-BF1E240008C8}"/>
              </a:ext>
            </a:extLst>
          </p:cNvPr>
          <p:cNvSpPr txBox="1"/>
          <p:nvPr/>
        </p:nvSpPr>
        <p:spPr>
          <a:xfrm>
            <a:off x="457200" y="440346"/>
            <a:ext cx="2696815" cy="369332"/>
          </a:xfrm>
          <a:prstGeom prst="rect">
            <a:avLst/>
          </a:prstGeom>
          <a:noFill/>
        </p:spPr>
        <p:txBody>
          <a:bodyPr wrap="square" rtlCol="0">
            <a:spAutoFit/>
          </a:bodyPr>
          <a:lstStyle/>
          <a:p>
            <a:r>
              <a:rPr lang="en-US" b="1" dirty="0">
                <a:latin typeface="+mj-lt"/>
              </a:rPr>
              <a:t>DR. YIZHEN ZHAO</a:t>
            </a:r>
          </a:p>
        </p:txBody>
      </p:sp>
    </p:spTree>
    <p:extLst>
      <p:ext uri="{BB962C8B-B14F-4D97-AF65-F5344CB8AC3E}">
        <p14:creationId xmlns:p14="http://schemas.microsoft.com/office/powerpoint/2010/main" val="2580105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FA36F-F0F1-38DF-EA38-8FD6B701032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ARIMA</a:t>
            </a:r>
          </a:p>
        </p:txBody>
      </p:sp>
      <p:sp>
        <p:nvSpPr>
          <p:cNvPr id="3" name="Content Placeholder 2">
            <a:extLst>
              <a:ext uri="{FF2B5EF4-FFF2-40B4-BE49-F238E27FC236}">
                <a16:creationId xmlns:a16="http://schemas.microsoft.com/office/drawing/2014/main" id="{30EB38AD-199D-39B9-6E4E-6A8E54EA1179}"/>
              </a:ext>
            </a:extLst>
          </p:cNvPr>
          <p:cNvSpPr>
            <a:spLocks noGrp="1"/>
          </p:cNvSpPr>
          <p:nvPr>
            <p:ph idx="1"/>
          </p:nvPr>
        </p:nvSpPr>
        <p:spPr>
          <a:xfrm>
            <a:off x="5089355" y="301942"/>
            <a:ext cx="6597820" cy="2041208"/>
          </a:xfrm>
        </p:spPr>
        <p:txBody>
          <a:bodyPr anchor="ctr">
            <a:normAutofit/>
          </a:bodyPr>
          <a:lstStyle/>
          <a:p>
            <a:pPr marL="0" indent="0">
              <a:buNone/>
            </a:pPr>
            <a:r>
              <a:rPr lang="en-US" b="1" i="0" dirty="0">
                <a:solidFill>
                  <a:srgbClr val="374151"/>
                </a:solidFill>
                <a:effectLst/>
                <a:latin typeface="+mj-lt"/>
              </a:rPr>
              <a:t>ARIMA - Autoregressive Integrated Moving Average, is a popular time series forecasting method in machine learning. It is a model that is used to analyze and predict future values of a time series based on its past behavior.</a:t>
            </a:r>
            <a:endParaRPr lang="en-US" b="1" dirty="0">
              <a:latin typeface="+mj-lt"/>
            </a:endParaRPr>
          </a:p>
        </p:txBody>
      </p:sp>
      <p:pic>
        <p:nvPicPr>
          <p:cNvPr id="4" name="Picture 3">
            <a:extLst>
              <a:ext uri="{FF2B5EF4-FFF2-40B4-BE49-F238E27FC236}">
                <a16:creationId xmlns:a16="http://schemas.microsoft.com/office/drawing/2014/main" id="{22D47167-F180-3CD0-FC25-F263CDAB5D37}"/>
              </a:ext>
            </a:extLst>
          </p:cNvPr>
          <p:cNvPicPr>
            <a:picLocks noChangeAspect="1"/>
          </p:cNvPicPr>
          <p:nvPr/>
        </p:nvPicPr>
        <p:blipFill>
          <a:blip r:embed="rId2"/>
          <a:stretch>
            <a:fillRect/>
          </a:stretch>
        </p:blipFill>
        <p:spPr>
          <a:xfrm>
            <a:off x="5089354" y="2226406"/>
            <a:ext cx="6597820" cy="3654467"/>
          </a:xfrm>
          <a:prstGeom prst="rect">
            <a:avLst/>
          </a:prstGeom>
        </p:spPr>
      </p:pic>
    </p:spTree>
    <p:extLst>
      <p:ext uri="{BB962C8B-B14F-4D97-AF65-F5344CB8AC3E}">
        <p14:creationId xmlns:p14="http://schemas.microsoft.com/office/powerpoint/2010/main" val="1052106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21370-8A9B-3445-F279-5B12205D8091}"/>
              </a:ext>
            </a:extLst>
          </p:cNvPr>
          <p:cNvSpPr>
            <a:spLocks noGrp="1"/>
          </p:cNvSpPr>
          <p:nvPr>
            <p:ph type="title"/>
          </p:nvPr>
        </p:nvSpPr>
        <p:spPr>
          <a:xfrm>
            <a:off x="790515" y="769545"/>
            <a:ext cx="3276367" cy="3263119"/>
          </a:xfrm>
          <a:prstGeom prst="ellipse">
            <a:avLst/>
          </a:prstGeom>
          <a:noFill/>
          <a:ln>
            <a:solidFill>
              <a:schemeClr val="bg1"/>
            </a:solidFill>
          </a:ln>
        </p:spPr>
        <p:txBody>
          <a:bodyPr vert="horz" lIns="274320" tIns="182880" rIns="274320" bIns="182880" rtlCol="0" anchor="ctr" anchorCtr="1">
            <a:normAutofit/>
          </a:bodyPr>
          <a:lstStyle/>
          <a:p>
            <a:r>
              <a:rPr lang="en-US" sz="1700">
                <a:solidFill>
                  <a:schemeClr val="bg1"/>
                </a:solidFill>
              </a:rPr>
              <a:t>Feature importance and </a:t>
            </a:r>
            <a:br>
              <a:rPr lang="en-US" sz="1700">
                <a:solidFill>
                  <a:schemeClr val="bg1"/>
                </a:solidFill>
              </a:rPr>
            </a:br>
            <a:r>
              <a:rPr lang="en-US" sz="1700">
                <a:solidFill>
                  <a:schemeClr val="bg1"/>
                </a:solidFill>
              </a:rPr>
              <a:t>feature selection</a:t>
            </a:r>
          </a:p>
        </p:txBody>
      </p:sp>
      <p:pic>
        <p:nvPicPr>
          <p:cNvPr id="5126" name="Picture 6">
            <a:extLst>
              <a:ext uri="{FF2B5EF4-FFF2-40B4-BE49-F238E27FC236}">
                <a16:creationId xmlns:a16="http://schemas.microsoft.com/office/drawing/2014/main" id="{D4D3125B-E21A-5C75-B6D0-F08DBCC9BF2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57395" y="314325"/>
            <a:ext cx="6786917" cy="311467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27C7A27-3E65-8149-987D-009621D2AE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57396" y="3529013"/>
            <a:ext cx="6786916" cy="3014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648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7" name="Rectangle 5136">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9" name="Rectangle 5138">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421370-8A9B-3445-F279-5B12205D8091}"/>
              </a:ext>
            </a:extLst>
          </p:cNvPr>
          <p:cNvSpPr>
            <a:spLocks noGrp="1"/>
          </p:cNvSpPr>
          <p:nvPr>
            <p:ph type="title"/>
          </p:nvPr>
        </p:nvSpPr>
        <p:spPr>
          <a:xfrm>
            <a:off x="790515" y="769545"/>
            <a:ext cx="3276367" cy="3263119"/>
          </a:xfrm>
          <a:prstGeom prst="ellipse">
            <a:avLst/>
          </a:prstGeom>
          <a:noFill/>
          <a:ln>
            <a:solidFill>
              <a:schemeClr val="bg1"/>
            </a:solidFill>
          </a:ln>
        </p:spPr>
        <p:txBody>
          <a:bodyPr vert="horz" lIns="274320" tIns="182880" rIns="274320" bIns="182880" rtlCol="0" anchor="ctr" anchorCtr="1">
            <a:normAutofit/>
          </a:bodyPr>
          <a:lstStyle/>
          <a:p>
            <a:r>
              <a:rPr lang="en-US" sz="1700">
                <a:solidFill>
                  <a:schemeClr val="bg1"/>
                </a:solidFill>
              </a:rPr>
              <a:t>Feature importance and </a:t>
            </a:r>
            <a:br>
              <a:rPr lang="en-US" sz="1700">
                <a:solidFill>
                  <a:schemeClr val="bg1"/>
                </a:solidFill>
              </a:rPr>
            </a:br>
            <a:r>
              <a:rPr lang="en-US" sz="1700">
                <a:solidFill>
                  <a:schemeClr val="bg1"/>
                </a:solidFill>
              </a:rPr>
              <a:t>feature selection</a:t>
            </a:r>
          </a:p>
        </p:txBody>
      </p:sp>
      <p:pic>
        <p:nvPicPr>
          <p:cNvPr id="5132" name="Picture 12">
            <a:extLst>
              <a:ext uri="{FF2B5EF4-FFF2-40B4-BE49-F238E27FC236}">
                <a16:creationId xmlns:a16="http://schemas.microsoft.com/office/drawing/2014/main" id="{7FADCF37-8555-A384-B64B-DEEC54B1DF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6892" y="242887"/>
            <a:ext cx="6411634" cy="318611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27C7A27-3E65-8149-987D-009621D2AE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6892" y="3557588"/>
            <a:ext cx="6411634"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19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DDF34C-94DD-8679-547F-9E37A6E47892}"/>
              </a:ext>
            </a:extLst>
          </p:cNvPr>
          <p:cNvSpPr>
            <a:spLocks noGrp="1"/>
          </p:cNvSpPr>
          <p:nvPr>
            <p:ph type="title"/>
          </p:nvPr>
        </p:nvSpPr>
        <p:spPr>
          <a:xfrm>
            <a:off x="643467" y="643467"/>
            <a:ext cx="3363974" cy="1728044"/>
          </a:xfrm>
          <a:prstGeom prst="ellipse">
            <a:avLst/>
          </a:prstGeom>
          <a:noFill/>
          <a:ln>
            <a:solidFill>
              <a:schemeClr val="bg1"/>
            </a:solidFill>
          </a:ln>
        </p:spPr>
        <p:txBody>
          <a:bodyPr wrap="square">
            <a:normAutofit/>
          </a:bodyPr>
          <a:lstStyle/>
          <a:p>
            <a:r>
              <a:rPr lang="en-US" sz="2000" b="1">
                <a:solidFill>
                  <a:schemeClr val="bg1"/>
                </a:solidFill>
              </a:rPr>
              <a:t>GARCH - KALMAN filtering</a:t>
            </a:r>
          </a:p>
        </p:txBody>
      </p:sp>
      <p:sp>
        <p:nvSpPr>
          <p:cNvPr id="3" name="Content Placeholder 2">
            <a:extLst>
              <a:ext uri="{FF2B5EF4-FFF2-40B4-BE49-F238E27FC236}">
                <a16:creationId xmlns:a16="http://schemas.microsoft.com/office/drawing/2014/main" id="{F7592DA1-8749-75B7-3AE3-40261F9A5836}"/>
              </a:ext>
            </a:extLst>
          </p:cNvPr>
          <p:cNvSpPr>
            <a:spLocks noGrp="1"/>
          </p:cNvSpPr>
          <p:nvPr>
            <p:ph idx="1"/>
          </p:nvPr>
        </p:nvSpPr>
        <p:spPr>
          <a:xfrm>
            <a:off x="643468" y="2638044"/>
            <a:ext cx="3363974" cy="3415622"/>
          </a:xfrm>
        </p:spPr>
        <p:txBody>
          <a:bodyPr>
            <a:normAutofit/>
          </a:bodyPr>
          <a:lstStyle/>
          <a:p>
            <a:pPr marL="0" indent="0">
              <a:lnSpc>
                <a:spcPct val="90000"/>
              </a:lnSpc>
              <a:buNone/>
            </a:pPr>
            <a:r>
              <a:rPr lang="en-US" sz="1300" b="1" i="0">
                <a:solidFill>
                  <a:schemeClr val="bg1"/>
                </a:solidFill>
                <a:effectLst/>
                <a:latin typeface="+mj-lt"/>
              </a:rPr>
              <a:t>GARCH filtering is widely used in finance and economics to estimate the volatility of financial time series data, such as stock prices or exchange rates. It is used to estimate risk and to identify opportunities for trading and investment.</a:t>
            </a:r>
          </a:p>
          <a:p>
            <a:pPr marL="0" indent="0">
              <a:lnSpc>
                <a:spcPct val="90000"/>
              </a:lnSpc>
              <a:buNone/>
            </a:pPr>
            <a:r>
              <a:rPr lang="en-US" sz="1300" b="1" i="0">
                <a:solidFill>
                  <a:schemeClr val="bg1"/>
                </a:solidFill>
                <a:effectLst/>
                <a:latin typeface="+mj-lt"/>
              </a:rPr>
              <a:t>The Kalman filter is often used in situations where measurements are noisy or incomplete, and where it is necessary to estimate the underlying state of a system in real-time. It is widely used in applications such as aerospace, robotics, and finance.</a:t>
            </a:r>
          </a:p>
          <a:p>
            <a:pPr marL="0" indent="0">
              <a:lnSpc>
                <a:spcPct val="90000"/>
              </a:lnSpc>
              <a:buNone/>
            </a:pPr>
            <a:br>
              <a:rPr lang="en-US" sz="1300" b="1">
                <a:solidFill>
                  <a:schemeClr val="bg1"/>
                </a:solidFill>
                <a:latin typeface="+mj-lt"/>
              </a:rPr>
            </a:br>
            <a:endParaRPr lang="en-US" sz="1300" b="1">
              <a:solidFill>
                <a:schemeClr val="bg1"/>
              </a:solidFill>
              <a:latin typeface="+mj-lt"/>
            </a:endParaRPr>
          </a:p>
        </p:txBody>
      </p:sp>
      <p:pic>
        <p:nvPicPr>
          <p:cNvPr id="4" name="Picture 3">
            <a:extLst>
              <a:ext uri="{FF2B5EF4-FFF2-40B4-BE49-F238E27FC236}">
                <a16:creationId xmlns:a16="http://schemas.microsoft.com/office/drawing/2014/main" id="{0261D9DB-1776-D61A-F1C5-0E4C1DDD072E}"/>
              </a:ext>
            </a:extLst>
          </p:cNvPr>
          <p:cNvPicPr>
            <a:picLocks noChangeAspect="1"/>
          </p:cNvPicPr>
          <p:nvPr/>
        </p:nvPicPr>
        <p:blipFill>
          <a:blip r:embed="rId2"/>
          <a:stretch>
            <a:fillRect/>
          </a:stretch>
        </p:blipFill>
        <p:spPr>
          <a:xfrm>
            <a:off x="5297763" y="771525"/>
            <a:ext cx="6250769" cy="4928892"/>
          </a:xfrm>
          <a:prstGeom prst="rect">
            <a:avLst/>
          </a:prstGeom>
        </p:spPr>
      </p:pic>
    </p:spTree>
    <p:extLst>
      <p:ext uri="{BB962C8B-B14F-4D97-AF65-F5344CB8AC3E}">
        <p14:creationId xmlns:p14="http://schemas.microsoft.com/office/powerpoint/2010/main" val="479807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00C8-7206-E114-A5EA-1830182AFCE4}"/>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a:bodyPr>
          <a:lstStyle/>
          <a:p>
            <a:r>
              <a:rPr lang="en-US" b="1" dirty="0">
                <a:solidFill>
                  <a:schemeClr val="bg1"/>
                </a:solidFill>
              </a:rPr>
              <a:t>RIDGE REGRESSION</a:t>
            </a:r>
          </a:p>
        </p:txBody>
      </p:sp>
      <p:sp>
        <p:nvSpPr>
          <p:cNvPr id="3" name="Content Placeholder 2">
            <a:extLst>
              <a:ext uri="{FF2B5EF4-FFF2-40B4-BE49-F238E27FC236}">
                <a16:creationId xmlns:a16="http://schemas.microsoft.com/office/drawing/2014/main" id="{3D21EAE6-D7F1-8766-96E3-E65E8CB52A18}"/>
              </a:ext>
            </a:extLst>
          </p:cNvPr>
          <p:cNvSpPr>
            <a:spLocks noGrp="1"/>
          </p:cNvSpPr>
          <p:nvPr>
            <p:ph idx="1"/>
          </p:nvPr>
        </p:nvSpPr>
        <p:spPr>
          <a:xfrm>
            <a:off x="643467" y="2638044"/>
            <a:ext cx="6242715" cy="3415622"/>
          </a:xfrm>
        </p:spPr>
        <p:txBody>
          <a:bodyPr>
            <a:normAutofit/>
          </a:bodyPr>
          <a:lstStyle/>
          <a:p>
            <a:pPr marL="0" indent="0">
              <a:buNone/>
            </a:pPr>
            <a:r>
              <a:rPr lang="en-US" b="1" i="0" dirty="0">
                <a:solidFill>
                  <a:schemeClr val="bg1"/>
                </a:solidFill>
                <a:effectLst/>
                <a:latin typeface="+mj-lt"/>
              </a:rPr>
              <a:t>Ridge regression is a type of linear regression that is used to handle the problem of multicollinearity in the independent variables. Its also is a popular method in machine learning for regression tasks, particularly when dealing with datasets with high dimensional and correlated features.</a:t>
            </a:r>
            <a:endParaRPr lang="en-US" b="1" dirty="0">
              <a:solidFill>
                <a:schemeClr val="bg1"/>
              </a:solidFill>
              <a:latin typeface="+mj-lt"/>
            </a:endParaRPr>
          </a:p>
        </p:txBody>
      </p:sp>
      <p:pic>
        <p:nvPicPr>
          <p:cNvPr id="8194" name="Picture 2">
            <a:extLst>
              <a:ext uri="{FF2B5EF4-FFF2-40B4-BE49-F238E27FC236}">
                <a16:creationId xmlns:a16="http://schemas.microsoft.com/office/drawing/2014/main" id="{4654FD99-AC83-1577-EDCC-BA89CD29985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2387" y="2000251"/>
            <a:ext cx="4300537" cy="36718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8B0BCE5-A84F-2056-425B-EDB1DED6FE94}"/>
              </a:ext>
            </a:extLst>
          </p:cNvPr>
          <p:cNvPicPr>
            <a:picLocks noChangeAspect="1"/>
          </p:cNvPicPr>
          <p:nvPr/>
        </p:nvPicPr>
        <p:blipFill>
          <a:blip r:embed="rId3"/>
          <a:stretch>
            <a:fillRect/>
          </a:stretch>
        </p:blipFill>
        <p:spPr>
          <a:xfrm>
            <a:off x="8188118" y="440179"/>
            <a:ext cx="3419524" cy="1119894"/>
          </a:xfrm>
          <a:prstGeom prst="rect">
            <a:avLst/>
          </a:prstGeom>
        </p:spPr>
      </p:pic>
    </p:spTree>
    <p:extLst>
      <p:ext uri="{BB962C8B-B14F-4D97-AF65-F5344CB8AC3E}">
        <p14:creationId xmlns:p14="http://schemas.microsoft.com/office/powerpoint/2010/main" val="3441817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00C8-7206-E114-A5EA-1830182AFCE4}"/>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a:bodyPr>
          <a:lstStyle/>
          <a:p>
            <a:r>
              <a:rPr lang="en-US" b="1" dirty="0">
                <a:solidFill>
                  <a:schemeClr val="bg1"/>
                </a:solidFill>
              </a:rPr>
              <a:t>LASSO REGRESSION</a:t>
            </a:r>
          </a:p>
        </p:txBody>
      </p:sp>
      <p:sp>
        <p:nvSpPr>
          <p:cNvPr id="3" name="Content Placeholder 2">
            <a:extLst>
              <a:ext uri="{FF2B5EF4-FFF2-40B4-BE49-F238E27FC236}">
                <a16:creationId xmlns:a16="http://schemas.microsoft.com/office/drawing/2014/main" id="{3D21EAE6-D7F1-8766-96E3-E65E8CB52A18}"/>
              </a:ext>
            </a:extLst>
          </p:cNvPr>
          <p:cNvSpPr>
            <a:spLocks noGrp="1"/>
          </p:cNvSpPr>
          <p:nvPr>
            <p:ph idx="1"/>
          </p:nvPr>
        </p:nvSpPr>
        <p:spPr>
          <a:xfrm>
            <a:off x="643467" y="2638044"/>
            <a:ext cx="6242715" cy="3415622"/>
          </a:xfrm>
        </p:spPr>
        <p:txBody>
          <a:bodyPr>
            <a:normAutofit/>
          </a:bodyPr>
          <a:lstStyle/>
          <a:p>
            <a:pPr marL="0" indent="0">
              <a:buNone/>
            </a:pPr>
            <a:r>
              <a:rPr lang="en-US" b="1" i="0" dirty="0">
                <a:solidFill>
                  <a:schemeClr val="bg1"/>
                </a:solidFill>
                <a:effectLst/>
                <a:latin typeface="+mj-lt"/>
              </a:rPr>
              <a:t>Lasso regression is a linear regression technique used for feature selection and regularization. The goal of lasso regression is to find the set of coefficients that best predict the target variable, while simultaneously shrinking the coefficient values towards zero.</a:t>
            </a:r>
            <a:endParaRPr lang="en-US" b="1" dirty="0">
              <a:solidFill>
                <a:schemeClr val="bg1"/>
              </a:solidFill>
              <a:latin typeface="+mj-lt"/>
            </a:endParaRPr>
          </a:p>
        </p:txBody>
      </p:sp>
      <p:pic>
        <p:nvPicPr>
          <p:cNvPr id="9218" name="Picture 2">
            <a:extLst>
              <a:ext uri="{FF2B5EF4-FFF2-40B4-BE49-F238E27FC236}">
                <a16:creationId xmlns:a16="http://schemas.microsoft.com/office/drawing/2014/main" id="{04F02A73-258F-FA65-5ABD-1825F6B61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475" y="2437805"/>
            <a:ext cx="4457700" cy="30102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7A220BE-3F47-C0EA-59D3-F529E0B85C15}"/>
              </a:ext>
            </a:extLst>
          </p:cNvPr>
          <p:cNvPicPr>
            <a:picLocks noChangeAspect="1"/>
          </p:cNvPicPr>
          <p:nvPr/>
        </p:nvPicPr>
        <p:blipFill>
          <a:blip r:embed="rId3"/>
          <a:stretch>
            <a:fillRect/>
          </a:stretch>
        </p:blipFill>
        <p:spPr>
          <a:xfrm>
            <a:off x="8064925" y="519538"/>
            <a:ext cx="3606800" cy="1003300"/>
          </a:xfrm>
          <a:prstGeom prst="rect">
            <a:avLst/>
          </a:prstGeom>
        </p:spPr>
      </p:pic>
    </p:spTree>
    <p:extLst>
      <p:ext uri="{BB962C8B-B14F-4D97-AF65-F5344CB8AC3E}">
        <p14:creationId xmlns:p14="http://schemas.microsoft.com/office/powerpoint/2010/main" val="35781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00C8-7206-E114-A5EA-1830182AFCE4}"/>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a:bodyPr>
          <a:lstStyle/>
          <a:p>
            <a:pPr algn="l"/>
            <a:r>
              <a:rPr lang="en-US" b="1" i="0" dirty="0">
                <a:solidFill>
                  <a:schemeClr val="bg1"/>
                </a:solidFill>
                <a:effectLst/>
              </a:rPr>
              <a:t>        xgboost</a:t>
            </a:r>
          </a:p>
        </p:txBody>
      </p:sp>
      <p:sp>
        <p:nvSpPr>
          <p:cNvPr id="3" name="Content Placeholder 2">
            <a:extLst>
              <a:ext uri="{FF2B5EF4-FFF2-40B4-BE49-F238E27FC236}">
                <a16:creationId xmlns:a16="http://schemas.microsoft.com/office/drawing/2014/main" id="{3D21EAE6-D7F1-8766-96E3-E65E8CB52A18}"/>
              </a:ext>
            </a:extLst>
          </p:cNvPr>
          <p:cNvSpPr>
            <a:spLocks noGrp="1"/>
          </p:cNvSpPr>
          <p:nvPr>
            <p:ph idx="1"/>
          </p:nvPr>
        </p:nvSpPr>
        <p:spPr>
          <a:xfrm>
            <a:off x="643467" y="2638044"/>
            <a:ext cx="6242715" cy="3415622"/>
          </a:xfrm>
        </p:spPr>
        <p:txBody>
          <a:bodyPr>
            <a:normAutofit/>
          </a:bodyPr>
          <a:lstStyle/>
          <a:p>
            <a:pPr marL="0" indent="0">
              <a:buNone/>
            </a:pPr>
            <a:r>
              <a:rPr lang="en-US" b="1" i="0" dirty="0">
                <a:solidFill>
                  <a:schemeClr val="bg1"/>
                </a:solidFill>
                <a:effectLst/>
                <a:latin typeface="+mj-lt"/>
              </a:rPr>
              <a:t>The XGBoost algorithm is based on the gradient boosting framework, which combines multiple weak predictive models to form a stronger overall model. XGBoost uses decision trees as the base learner, which are trained sequentially and optimized to minimize a specific loss function.</a:t>
            </a:r>
            <a:br>
              <a:rPr lang="en-US" dirty="0"/>
            </a:br>
            <a:endParaRPr lang="en-US" b="1" dirty="0">
              <a:solidFill>
                <a:schemeClr val="bg1"/>
              </a:solidFill>
              <a:latin typeface="+mj-lt"/>
            </a:endParaRPr>
          </a:p>
        </p:txBody>
      </p:sp>
      <p:pic>
        <p:nvPicPr>
          <p:cNvPr id="11270" name="Picture 6">
            <a:extLst>
              <a:ext uri="{FF2B5EF4-FFF2-40B4-BE49-F238E27FC236}">
                <a16:creationId xmlns:a16="http://schemas.microsoft.com/office/drawing/2014/main" id="{838455EB-7E37-8048-8DBE-F4021DD19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0974" y="2871788"/>
            <a:ext cx="4214555" cy="3469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2BEC467-C3A9-9044-5C63-E21090CCF4C0}"/>
              </a:ext>
            </a:extLst>
          </p:cNvPr>
          <p:cNvPicPr>
            <a:picLocks noChangeAspect="1"/>
          </p:cNvPicPr>
          <p:nvPr/>
        </p:nvPicPr>
        <p:blipFill>
          <a:blip r:embed="rId3"/>
          <a:stretch>
            <a:fillRect/>
          </a:stretch>
        </p:blipFill>
        <p:spPr>
          <a:xfrm>
            <a:off x="7913159" y="953294"/>
            <a:ext cx="3644900" cy="965200"/>
          </a:xfrm>
          <a:prstGeom prst="rect">
            <a:avLst/>
          </a:prstGeom>
        </p:spPr>
      </p:pic>
    </p:spTree>
    <p:extLst>
      <p:ext uri="{BB962C8B-B14F-4D97-AF65-F5344CB8AC3E}">
        <p14:creationId xmlns:p14="http://schemas.microsoft.com/office/powerpoint/2010/main" val="3565277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00C8-7206-E114-A5EA-1830182AFCE4}"/>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a:bodyPr>
          <a:lstStyle/>
          <a:p>
            <a:r>
              <a:rPr lang="en-US" b="1" dirty="0">
                <a:solidFill>
                  <a:schemeClr val="bg1"/>
                </a:solidFill>
              </a:rPr>
              <a:t>Elastic net</a:t>
            </a:r>
          </a:p>
        </p:txBody>
      </p:sp>
      <p:sp>
        <p:nvSpPr>
          <p:cNvPr id="3" name="Content Placeholder 2">
            <a:extLst>
              <a:ext uri="{FF2B5EF4-FFF2-40B4-BE49-F238E27FC236}">
                <a16:creationId xmlns:a16="http://schemas.microsoft.com/office/drawing/2014/main" id="{3D21EAE6-D7F1-8766-96E3-E65E8CB52A18}"/>
              </a:ext>
            </a:extLst>
          </p:cNvPr>
          <p:cNvSpPr>
            <a:spLocks noGrp="1"/>
          </p:cNvSpPr>
          <p:nvPr>
            <p:ph idx="1"/>
          </p:nvPr>
        </p:nvSpPr>
        <p:spPr>
          <a:xfrm>
            <a:off x="643467" y="2638044"/>
            <a:ext cx="6242715" cy="3415622"/>
          </a:xfrm>
        </p:spPr>
        <p:txBody>
          <a:bodyPr>
            <a:normAutofit/>
          </a:bodyPr>
          <a:lstStyle/>
          <a:p>
            <a:pPr marL="0" indent="0">
              <a:buNone/>
            </a:pPr>
            <a:r>
              <a:rPr lang="en-US" b="1" i="0" dirty="0">
                <a:solidFill>
                  <a:schemeClr val="bg1"/>
                </a:solidFill>
                <a:effectLst/>
                <a:latin typeface="+mj-lt"/>
              </a:rPr>
              <a:t>Elastic net is a linear regression technique that combines the advantages of both Lasso and Ridge regression techniques. The elastic net method helps to overcome some of the limitations of the Lasso method, which can be unstable when there are highly correlated predictors, by introducing the Ridge penalty term. </a:t>
            </a:r>
            <a:endParaRPr lang="en-US" b="1" dirty="0">
              <a:solidFill>
                <a:schemeClr val="bg1"/>
              </a:solidFill>
              <a:latin typeface="+mj-lt"/>
            </a:endParaRPr>
          </a:p>
        </p:txBody>
      </p:sp>
      <p:pic>
        <p:nvPicPr>
          <p:cNvPr id="10242" name="Picture 2">
            <a:extLst>
              <a:ext uri="{FF2B5EF4-FFF2-40B4-BE49-F238E27FC236}">
                <a16:creationId xmlns:a16="http://schemas.microsoft.com/office/drawing/2014/main" id="{B37235A5-5AA8-54B8-5C33-840197E95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446" y="2914589"/>
            <a:ext cx="4143375" cy="2862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DE45BB-2796-4126-93A0-F469762504EC}"/>
              </a:ext>
            </a:extLst>
          </p:cNvPr>
          <p:cNvPicPr>
            <a:picLocks noChangeAspect="1"/>
          </p:cNvPicPr>
          <p:nvPr/>
        </p:nvPicPr>
        <p:blipFill>
          <a:blip r:embed="rId3"/>
          <a:stretch>
            <a:fillRect/>
          </a:stretch>
        </p:blipFill>
        <p:spPr>
          <a:xfrm>
            <a:off x="7941734" y="1093917"/>
            <a:ext cx="3606800" cy="1003300"/>
          </a:xfrm>
          <a:prstGeom prst="rect">
            <a:avLst/>
          </a:prstGeom>
        </p:spPr>
      </p:pic>
    </p:spTree>
    <p:extLst>
      <p:ext uri="{BB962C8B-B14F-4D97-AF65-F5344CB8AC3E}">
        <p14:creationId xmlns:p14="http://schemas.microsoft.com/office/powerpoint/2010/main" val="1685931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275" name="Rectangle 1127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7" name="Rectangle 1127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A00C8-7206-E114-A5EA-1830182AFCE4}"/>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fontScale="90000"/>
          </a:bodyPr>
          <a:lstStyle/>
          <a:p>
            <a:r>
              <a:rPr lang="en-US" b="1" i="0" dirty="0">
                <a:solidFill>
                  <a:schemeClr val="bg1"/>
                </a:solidFill>
                <a:effectLst/>
              </a:rPr>
              <a:t>Least angle regression AND SHRINKAGE (lars)</a:t>
            </a:r>
          </a:p>
        </p:txBody>
      </p:sp>
      <p:sp>
        <p:nvSpPr>
          <p:cNvPr id="3" name="Content Placeholder 2">
            <a:extLst>
              <a:ext uri="{FF2B5EF4-FFF2-40B4-BE49-F238E27FC236}">
                <a16:creationId xmlns:a16="http://schemas.microsoft.com/office/drawing/2014/main" id="{3D21EAE6-D7F1-8766-96E3-E65E8CB52A18}"/>
              </a:ext>
            </a:extLst>
          </p:cNvPr>
          <p:cNvSpPr>
            <a:spLocks noGrp="1"/>
          </p:cNvSpPr>
          <p:nvPr>
            <p:ph idx="1"/>
          </p:nvPr>
        </p:nvSpPr>
        <p:spPr>
          <a:xfrm>
            <a:off x="643467" y="2638044"/>
            <a:ext cx="6242715" cy="3415622"/>
          </a:xfrm>
        </p:spPr>
        <p:txBody>
          <a:bodyPr>
            <a:normAutofit/>
          </a:bodyPr>
          <a:lstStyle/>
          <a:p>
            <a:pPr marL="0" indent="0">
              <a:buNone/>
            </a:pPr>
            <a:r>
              <a:rPr lang="en-US" b="1" i="0" dirty="0">
                <a:solidFill>
                  <a:schemeClr val="bg1"/>
                </a:solidFill>
                <a:effectLst/>
                <a:latin typeface="+mj-lt"/>
              </a:rPr>
              <a:t>Least Angle Regression (LARS) is a regression algorithm used for linear regression and variable selection. It is a powerful regression algorithm that can be used for both variable selection and prediction and is particularly useful for high-dimensional data sets.</a:t>
            </a:r>
            <a:br>
              <a:rPr lang="en-US" dirty="0">
                <a:solidFill>
                  <a:schemeClr val="bg1"/>
                </a:solidFill>
              </a:rPr>
            </a:br>
            <a:endParaRPr lang="en-US" b="1" dirty="0">
              <a:solidFill>
                <a:schemeClr val="bg1"/>
              </a:solidFill>
              <a:latin typeface="+mj-lt"/>
            </a:endParaRPr>
          </a:p>
        </p:txBody>
      </p:sp>
      <p:pic>
        <p:nvPicPr>
          <p:cNvPr id="12290" name="Picture 2">
            <a:extLst>
              <a:ext uri="{FF2B5EF4-FFF2-40B4-BE49-F238E27FC236}">
                <a16:creationId xmlns:a16="http://schemas.microsoft.com/office/drawing/2014/main" id="{723F2E84-62C9-03E6-076D-2453151D2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3782" y="2998786"/>
            <a:ext cx="4129087" cy="33284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93A36D-8BE7-8F53-8D4B-757BDEF5A98E}"/>
              </a:ext>
            </a:extLst>
          </p:cNvPr>
          <p:cNvPicPr>
            <a:picLocks noChangeAspect="1"/>
          </p:cNvPicPr>
          <p:nvPr/>
        </p:nvPicPr>
        <p:blipFill>
          <a:blip r:embed="rId3"/>
          <a:stretch>
            <a:fillRect/>
          </a:stretch>
        </p:blipFill>
        <p:spPr>
          <a:xfrm>
            <a:off x="8007775" y="1016793"/>
            <a:ext cx="3721100" cy="965200"/>
          </a:xfrm>
          <a:prstGeom prst="rect">
            <a:avLst/>
          </a:prstGeom>
        </p:spPr>
      </p:pic>
    </p:spTree>
    <p:extLst>
      <p:ext uri="{BB962C8B-B14F-4D97-AF65-F5344CB8AC3E}">
        <p14:creationId xmlns:p14="http://schemas.microsoft.com/office/powerpoint/2010/main" val="2736166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2D29C1-D6E9-E41A-CBF4-8B782F3FF7E8}"/>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RMSE</a:t>
            </a:r>
          </a:p>
        </p:txBody>
      </p:sp>
      <p:sp>
        <p:nvSpPr>
          <p:cNvPr id="3" name="Content Placeholder 2">
            <a:extLst>
              <a:ext uri="{FF2B5EF4-FFF2-40B4-BE49-F238E27FC236}">
                <a16:creationId xmlns:a16="http://schemas.microsoft.com/office/drawing/2014/main" id="{4E82BE39-E3B6-FE92-E4D4-403E31917568}"/>
              </a:ext>
            </a:extLst>
          </p:cNvPr>
          <p:cNvSpPr>
            <a:spLocks noGrp="1"/>
          </p:cNvSpPr>
          <p:nvPr>
            <p:ph idx="1"/>
          </p:nvPr>
        </p:nvSpPr>
        <p:spPr>
          <a:xfrm>
            <a:off x="5232805" y="344805"/>
            <a:ext cx="6582958" cy="1512570"/>
          </a:xfrm>
        </p:spPr>
        <p:txBody>
          <a:bodyPr anchor="ctr">
            <a:normAutofit/>
          </a:bodyPr>
          <a:lstStyle/>
          <a:p>
            <a:pPr marL="0" indent="0">
              <a:buNone/>
            </a:pPr>
            <a:r>
              <a:rPr lang="en-US" b="1" i="0" dirty="0">
                <a:solidFill>
                  <a:srgbClr val="374151"/>
                </a:solidFill>
                <a:effectLst/>
                <a:latin typeface="+mj-lt"/>
              </a:rPr>
              <a:t>RMSE is useful when comparing the performance of different models, as it provides a single numerical value that can be easily interpreted.</a:t>
            </a:r>
            <a:endParaRPr lang="en-US" b="1" dirty="0">
              <a:latin typeface="+mj-lt"/>
            </a:endParaRPr>
          </a:p>
        </p:txBody>
      </p:sp>
      <p:pic>
        <p:nvPicPr>
          <p:cNvPr id="4" name="Picture 3">
            <a:extLst>
              <a:ext uri="{FF2B5EF4-FFF2-40B4-BE49-F238E27FC236}">
                <a16:creationId xmlns:a16="http://schemas.microsoft.com/office/drawing/2014/main" id="{944192EE-03EA-4BE1-DADA-5C8BCAB86432}"/>
              </a:ext>
            </a:extLst>
          </p:cNvPr>
          <p:cNvPicPr>
            <a:picLocks noChangeAspect="1"/>
          </p:cNvPicPr>
          <p:nvPr/>
        </p:nvPicPr>
        <p:blipFill>
          <a:blip r:embed="rId2"/>
          <a:stretch>
            <a:fillRect/>
          </a:stretch>
        </p:blipFill>
        <p:spPr>
          <a:xfrm>
            <a:off x="5232805" y="2273299"/>
            <a:ext cx="6468658" cy="2413001"/>
          </a:xfrm>
          <a:prstGeom prst="rect">
            <a:avLst/>
          </a:prstGeom>
        </p:spPr>
      </p:pic>
    </p:spTree>
    <p:extLst>
      <p:ext uri="{BB962C8B-B14F-4D97-AF65-F5344CB8AC3E}">
        <p14:creationId xmlns:p14="http://schemas.microsoft.com/office/powerpoint/2010/main" val="283630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87EB7-3D17-D919-8B67-9B5F8FA3B0FE}"/>
              </a:ext>
            </a:extLst>
          </p:cNvPr>
          <p:cNvSpPr>
            <a:spLocks noGrp="1"/>
          </p:cNvSpPr>
          <p:nvPr>
            <p:ph type="title"/>
          </p:nvPr>
        </p:nvSpPr>
        <p:spPr>
          <a:xfrm>
            <a:off x="1260873" y="1586484"/>
            <a:ext cx="3971932" cy="3685032"/>
          </a:xfrm>
          <a:prstGeom prst="ellipse">
            <a:avLst/>
          </a:prstGeom>
          <a:solidFill>
            <a:schemeClr val="accent2">
              <a:lumMod val="75000"/>
            </a:schemeClr>
          </a:solidFill>
          <a:ln>
            <a:noFill/>
          </a:ln>
        </p:spPr>
        <p:txBody>
          <a:bodyPr>
            <a:normAutofit/>
          </a:bodyPr>
          <a:lstStyle/>
          <a:p>
            <a:r>
              <a:rPr lang="en-US" sz="1900" b="1" dirty="0">
                <a:solidFill>
                  <a:srgbClr val="FFFFFF"/>
                </a:solidFill>
              </a:rPr>
              <a:t>Introduction</a:t>
            </a:r>
          </a:p>
        </p:txBody>
      </p:sp>
      <p:sp>
        <p:nvSpPr>
          <p:cNvPr id="3" name="Content Placeholder 2">
            <a:extLst>
              <a:ext uri="{FF2B5EF4-FFF2-40B4-BE49-F238E27FC236}">
                <a16:creationId xmlns:a16="http://schemas.microsoft.com/office/drawing/2014/main" id="{0D1398CC-9F3C-606F-1AD8-F3FD4A847DBF}"/>
              </a:ext>
            </a:extLst>
          </p:cNvPr>
          <p:cNvSpPr>
            <a:spLocks noGrp="1"/>
          </p:cNvSpPr>
          <p:nvPr>
            <p:ph idx="1"/>
          </p:nvPr>
        </p:nvSpPr>
        <p:spPr>
          <a:xfrm>
            <a:off x="5506634" y="1063257"/>
            <a:ext cx="5320696" cy="4515844"/>
          </a:xfrm>
        </p:spPr>
        <p:txBody>
          <a:bodyPr anchor="ctr">
            <a:normAutofit/>
          </a:bodyPr>
          <a:lstStyle/>
          <a:p>
            <a:pPr>
              <a:lnSpc>
                <a:spcPct val="90000"/>
              </a:lnSpc>
            </a:pPr>
            <a:r>
              <a:rPr lang="en-US" b="1" i="0" dirty="0">
                <a:effectLst/>
                <a:latin typeface="+mj-lt"/>
              </a:rPr>
              <a:t>Tesla, Inc. is an American electric vehicle and clean energy company founded in 2003 by entrepreneur and innovator Elon Musk. </a:t>
            </a:r>
          </a:p>
          <a:p>
            <a:pPr>
              <a:lnSpc>
                <a:spcPct val="90000"/>
              </a:lnSpc>
            </a:pPr>
            <a:r>
              <a:rPr lang="en-US" b="1" i="0" dirty="0">
                <a:solidFill>
                  <a:srgbClr val="374151"/>
                </a:solidFill>
                <a:effectLst/>
                <a:latin typeface="+mj-lt"/>
              </a:rPr>
              <a:t>Tesla's stock has been one of the most talked-about in recent years, with a significant increase in value over the past decade.</a:t>
            </a:r>
            <a:endParaRPr lang="en-US" b="1" i="0" dirty="0">
              <a:effectLst/>
              <a:latin typeface="+mj-lt"/>
            </a:endParaRPr>
          </a:p>
          <a:p>
            <a:pPr algn="l"/>
            <a:r>
              <a:rPr lang="en-US" b="1" i="0" dirty="0">
                <a:solidFill>
                  <a:srgbClr val="374151"/>
                </a:solidFill>
                <a:effectLst/>
                <a:latin typeface="+mj-lt"/>
              </a:rPr>
              <a:t>Tesla's stock (TSLA) had an incredible year in 2020, starting the year at around $86 per share and reaching an all-time high of over $880 per share in early 2021. This rise in value was due to a combination of factors, including increased demand for electric vehicles, strong financial performance, and optimism about the company's future growth potential.</a:t>
            </a:r>
          </a:p>
          <a:p>
            <a:endParaRPr lang="en-US" b="1" dirty="0">
              <a:latin typeface="+mj-lt"/>
            </a:endParaRPr>
          </a:p>
        </p:txBody>
      </p:sp>
    </p:spTree>
    <p:extLst>
      <p:ext uri="{BB962C8B-B14F-4D97-AF65-F5344CB8AC3E}">
        <p14:creationId xmlns:p14="http://schemas.microsoft.com/office/powerpoint/2010/main" val="2802030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A4F040E-F9DD-0A4C-67C3-0D049C1F99A3}"/>
              </a:ext>
            </a:extLst>
          </p:cNvPr>
          <p:cNvSpPr txBox="1"/>
          <p:nvPr/>
        </p:nvSpPr>
        <p:spPr>
          <a:xfrm>
            <a:off x="804672" y="2386744"/>
            <a:ext cx="4486656"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000" cap="all" spc="200">
                <a:solidFill>
                  <a:srgbClr val="262626"/>
                </a:solidFill>
                <a:latin typeface="+mj-lt"/>
                <a:ea typeface="+mj-ea"/>
                <a:cs typeface="+mj-cs"/>
              </a:rPr>
              <a:t>RIDGE REGRESSION TRADING SIGNAL </a:t>
            </a:r>
          </a:p>
        </p:txBody>
      </p:sp>
      <p:sp>
        <p:nvSpPr>
          <p:cNvPr id="15" name="Rectangle 14">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FED969-DE28-A19B-C2CF-BF7283FA198E}"/>
              </a:ext>
            </a:extLst>
          </p:cNvPr>
          <p:cNvPicPr>
            <a:picLocks noChangeAspect="1"/>
          </p:cNvPicPr>
          <p:nvPr/>
        </p:nvPicPr>
        <p:blipFill>
          <a:blip r:embed="rId2"/>
          <a:stretch>
            <a:fillRect/>
          </a:stretch>
        </p:blipFill>
        <p:spPr>
          <a:xfrm>
            <a:off x="7022288" y="640080"/>
            <a:ext cx="4240373" cy="2544223"/>
          </a:xfrm>
          <a:prstGeom prst="rect">
            <a:avLst/>
          </a:prstGeom>
        </p:spPr>
      </p:pic>
      <p:pic>
        <p:nvPicPr>
          <p:cNvPr id="4" name="Picture 3">
            <a:extLst>
              <a:ext uri="{FF2B5EF4-FFF2-40B4-BE49-F238E27FC236}">
                <a16:creationId xmlns:a16="http://schemas.microsoft.com/office/drawing/2014/main" id="{993D6569-B75E-B4F1-DAB6-BD2F5D236268}"/>
              </a:ext>
            </a:extLst>
          </p:cNvPr>
          <p:cNvPicPr>
            <a:picLocks noChangeAspect="1"/>
          </p:cNvPicPr>
          <p:nvPr/>
        </p:nvPicPr>
        <p:blipFill>
          <a:blip r:embed="rId3"/>
          <a:stretch>
            <a:fillRect/>
          </a:stretch>
        </p:blipFill>
        <p:spPr>
          <a:xfrm>
            <a:off x="6733030" y="3671316"/>
            <a:ext cx="4818890" cy="2276925"/>
          </a:xfrm>
          <a:prstGeom prst="rect">
            <a:avLst/>
          </a:prstGeom>
        </p:spPr>
      </p:pic>
    </p:spTree>
    <p:extLst>
      <p:ext uri="{BB962C8B-B14F-4D97-AF65-F5344CB8AC3E}">
        <p14:creationId xmlns:p14="http://schemas.microsoft.com/office/powerpoint/2010/main" val="3579124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6105E4-5704-7965-99C0-1058B95667BC}"/>
              </a:ext>
            </a:extLst>
          </p:cNvPr>
          <p:cNvSpPr txBox="1"/>
          <p:nvPr/>
        </p:nvSpPr>
        <p:spPr>
          <a:xfrm>
            <a:off x="804672" y="2386744"/>
            <a:ext cx="4486656"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000" cap="all" spc="200">
                <a:solidFill>
                  <a:srgbClr val="262626"/>
                </a:solidFill>
                <a:latin typeface="+mj-lt"/>
                <a:ea typeface="+mj-ea"/>
                <a:cs typeface="+mj-cs"/>
              </a:rPr>
              <a:t>LASSO REGRESSION TRADING SIGNAL </a:t>
            </a:r>
          </a:p>
          <a:p>
            <a:pPr algn="ctr" defTabSz="914400">
              <a:lnSpc>
                <a:spcPct val="90000"/>
              </a:lnSpc>
              <a:spcBef>
                <a:spcPct val="0"/>
              </a:spcBef>
              <a:spcAft>
                <a:spcPts val="600"/>
              </a:spcAft>
            </a:pPr>
            <a:endParaRPr lang="en-US" sz="3000" cap="all" spc="200">
              <a:solidFill>
                <a:srgbClr val="262626"/>
              </a:solidFill>
              <a:latin typeface="+mj-lt"/>
              <a:ea typeface="+mj-ea"/>
              <a:cs typeface="+mj-cs"/>
            </a:endParaRPr>
          </a:p>
        </p:txBody>
      </p:sp>
      <p:sp>
        <p:nvSpPr>
          <p:cNvPr id="16" name="Rectangle 15">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028C4C6-97E8-971A-7568-FBFAD0D19A9B}"/>
              </a:ext>
            </a:extLst>
          </p:cNvPr>
          <p:cNvPicPr>
            <a:picLocks noChangeAspect="1"/>
          </p:cNvPicPr>
          <p:nvPr/>
        </p:nvPicPr>
        <p:blipFill>
          <a:blip r:embed="rId2"/>
          <a:stretch>
            <a:fillRect/>
          </a:stretch>
        </p:blipFill>
        <p:spPr>
          <a:xfrm>
            <a:off x="7177824" y="640080"/>
            <a:ext cx="3929301" cy="2544223"/>
          </a:xfrm>
          <a:prstGeom prst="rect">
            <a:avLst/>
          </a:prstGeom>
        </p:spPr>
      </p:pic>
      <p:pic>
        <p:nvPicPr>
          <p:cNvPr id="4" name="Picture 3">
            <a:extLst>
              <a:ext uri="{FF2B5EF4-FFF2-40B4-BE49-F238E27FC236}">
                <a16:creationId xmlns:a16="http://schemas.microsoft.com/office/drawing/2014/main" id="{4FECA9EB-9D12-0511-0063-CA48D918E33F}"/>
              </a:ext>
            </a:extLst>
          </p:cNvPr>
          <p:cNvPicPr>
            <a:picLocks noChangeAspect="1"/>
          </p:cNvPicPr>
          <p:nvPr/>
        </p:nvPicPr>
        <p:blipFill>
          <a:blip r:embed="rId3"/>
          <a:stretch>
            <a:fillRect/>
          </a:stretch>
        </p:blipFill>
        <p:spPr>
          <a:xfrm>
            <a:off x="6733030" y="3671316"/>
            <a:ext cx="4818890" cy="2325114"/>
          </a:xfrm>
          <a:prstGeom prst="rect">
            <a:avLst/>
          </a:prstGeom>
        </p:spPr>
      </p:pic>
    </p:spTree>
    <p:extLst>
      <p:ext uri="{BB962C8B-B14F-4D97-AF65-F5344CB8AC3E}">
        <p14:creationId xmlns:p14="http://schemas.microsoft.com/office/powerpoint/2010/main" val="2563172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F58D4DC-4376-42A9-842D-895A67EB2115}"/>
              </a:ext>
            </a:extLst>
          </p:cNvPr>
          <p:cNvSpPr txBox="1"/>
          <p:nvPr/>
        </p:nvSpPr>
        <p:spPr>
          <a:xfrm>
            <a:off x="804672" y="2386744"/>
            <a:ext cx="4486656"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200" cap="all" spc="200">
                <a:solidFill>
                  <a:srgbClr val="262626"/>
                </a:solidFill>
                <a:latin typeface="+mj-lt"/>
                <a:ea typeface="+mj-ea"/>
                <a:cs typeface="+mj-cs"/>
              </a:rPr>
              <a:t>ELASTIC NET TRADING SIGNAL </a:t>
            </a:r>
          </a:p>
        </p:txBody>
      </p:sp>
      <p:sp>
        <p:nvSpPr>
          <p:cNvPr id="15" name="Rectangle 14">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8026BE-747D-6A09-B9D8-D97E0D5638AB}"/>
              </a:ext>
            </a:extLst>
          </p:cNvPr>
          <p:cNvPicPr>
            <a:picLocks noChangeAspect="1"/>
          </p:cNvPicPr>
          <p:nvPr/>
        </p:nvPicPr>
        <p:blipFill>
          <a:blip r:embed="rId2"/>
          <a:stretch>
            <a:fillRect/>
          </a:stretch>
        </p:blipFill>
        <p:spPr>
          <a:xfrm>
            <a:off x="7177824" y="640080"/>
            <a:ext cx="3929301" cy="2544223"/>
          </a:xfrm>
          <a:prstGeom prst="rect">
            <a:avLst/>
          </a:prstGeom>
        </p:spPr>
      </p:pic>
      <p:pic>
        <p:nvPicPr>
          <p:cNvPr id="5" name="Picture 4">
            <a:extLst>
              <a:ext uri="{FF2B5EF4-FFF2-40B4-BE49-F238E27FC236}">
                <a16:creationId xmlns:a16="http://schemas.microsoft.com/office/drawing/2014/main" id="{9C4ACCE7-71D5-D8C1-DBA3-42398C198860}"/>
              </a:ext>
            </a:extLst>
          </p:cNvPr>
          <p:cNvPicPr>
            <a:picLocks noChangeAspect="1"/>
          </p:cNvPicPr>
          <p:nvPr/>
        </p:nvPicPr>
        <p:blipFill>
          <a:blip r:embed="rId3"/>
          <a:stretch>
            <a:fillRect/>
          </a:stretch>
        </p:blipFill>
        <p:spPr>
          <a:xfrm>
            <a:off x="6733030" y="3671316"/>
            <a:ext cx="4818890" cy="2204642"/>
          </a:xfrm>
          <a:prstGeom prst="rect">
            <a:avLst/>
          </a:prstGeom>
        </p:spPr>
      </p:pic>
    </p:spTree>
    <p:extLst>
      <p:ext uri="{BB962C8B-B14F-4D97-AF65-F5344CB8AC3E}">
        <p14:creationId xmlns:p14="http://schemas.microsoft.com/office/powerpoint/2010/main" val="3149347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7C73579-36C1-CBAE-49B9-CAA617CE6639}"/>
              </a:ext>
            </a:extLst>
          </p:cNvPr>
          <p:cNvSpPr txBox="1"/>
          <p:nvPr/>
        </p:nvSpPr>
        <p:spPr>
          <a:xfrm>
            <a:off x="804672" y="2386744"/>
            <a:ext cx="4486656" cy="1645920"/>
          </a:xfrm>
          <a:prstGeom prst="rect">
            <a:avLst/>
          </a:prstGeom>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3200" cap="all" spc="200">
                <a:solidFill>
                  <a:srgbClr val="262626"/>
                </a:solidFill>
                <a:latin typeface="+mj-lt"/>
                <a:ea typeface="+mj-ea"/>
                <a:cs typeface="+mj-cs"/>
              </a:rPr>
              <a:t>XGBOOST TRADING SIGNAL</a:t>
            </a:r>
          </a:p>
        </p:txBody>
      </p:sp>
      <p:sp>
        <p:nvSpPr>
          <p:cNvPr id="17" name="Rectangle 16">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27748ED-542B-1906-4BC3-92D4D8820B93}"/>
              </a:ext>
            </a:extLst>
          </p:cNvPr>
          <p:cNvPicPr>
            <a:picLocks noChangeAspect="1"/>
          </p:cNvPicPr>
          <p:nvPr/>
        </p:nvPicPr>
        <p:blipFill>
          <a:blip r:embed="rId2"/>
          <a:stretch>
            <a:fillRect/>
          </a:stretch>
        </p:blipFill>
        <p:spPr>
          <a:xfrm>
            <a:off x="7177824" y="640080"/>
            <a:ext cx="3929301" cy="2544223"/>
          </a:xfrm>
          <a:prstGeom prst="rect">
            <a:avLst/>
          </a:prstGeom>
        </p:spPr>
      </p:pic>
      <p:pic>
        <p:nvPicPr>
          <p:cNvPr id="7" name="Picture 6">
            <a:extLst>
              <a:ext uri="{FF2B5EF4-FFF2-40B4-BE49-F238E27FC236}">
                <a16:creationId xmlns:a16="http://schemas.microsoft.com/office/drawing/2014/main" id="{5A0AFDE1-D6A5-D430-C529-9B7E92770719}"/>
              </a:ext>
            </a:extLst>
          </p:cNvPr>
          <p:cNvPicPr>
            <a:picLocks noChangeAspect="1"/>
          </p:cNvPicPr>
          <p:nvPr/>
        </p:nvPicPr>
        <p:blipFill>
          <a:blip r:embed="rId3"/>
          <a:stretch>
            <a:fillRect/>
          </a:stretch>
        </p:blipFill>
        <p:spPr>
          <a:xfrm>
            <a:off x="6733030" y="3671316"/>
            <a:ext cx="4818890" cy="2204642"/>
          </a:xfrm>
          <a:prstGeom prst="rect">
            <a:avLst/>
          </a:prstGeom>
        </p:spPr>
      </p:pic>
      <p:pic>
        <p:nvPicPr>
          <p:cNvPr id="5" name="Picture 4">
            <a:extLst>
              <a:ext uri="{FF2B5EF4-FFF2-40B4-BE49-F238E27FC236}">
                <a16:creationId xmlns:a16="http://schemas.microsoft.com/office/drawing/2014/main" id="{FF718C44-99EA-F1FB-3010-63C4BA7D7347}"/>
              </a:ext>
            </a:extLst>
          </p:cNvPr>
          <p:cNvPicPr>
            <a:picLocks noChangeAspect="1"/>
          </p:cNvPicPr>
          <p:nvPr/>
        </p:nvPicPr>
        <p:blipFill>
          <a:blip r:embed="rId4"/>
          <a:stretch>
            <a:fillRect/>
          </a:stretch>
        </p:blipFill>
        <p:spPr>
          <a:xfrm>
            <a:off x="6096000" y="3429000"/>
            <a:ext cx="0" cy="0"/>
          </a:xfrm>
          <a:prstGeom prst="rect">
            <a:avLst/>
          </a:prstGeom>
        </p:spPr>
      </p:pic>
      <p:pic>
        <p:nvPicPr>
          <p:cNvPr id="6" name="Picture 5">
            <a:extLst>
              <a:ext uri="{FF2B5EF4-FFF2-40B4-BE49-F238E27FC236}">
                <a16:creationId xmlns:a16="http://schemas.microsoft.com/office/drawing/2014/main" id="{F55C6310-F3E1-0512-5F79-8939ADB71775}"/>
              </a:ext>
            </a:extLst>
          </p:cNvPr>
          <p:cNvPicPr>
            <a:picLocks noChangeAspect="1"/>
          </p:cNvPicPr>
          <p:nvPr/>
        </p:nvPicPr>
        <p:blipFill>
          <a:blip r:embed="rId5"/>
          <a:stretch>
            <a:fillRect/>
          </a:stretch>
        </p:blipFill>
        <p:spPr>
          <a:xfrm>
            <a:off x="6248400" y="3581400"/>
            <a:ext cx="0" cy="0"/>
          </a:xfrm>
          <a:prstGeom prst="rect">
            <a:avLst/>
          </a:prstGeom>
        </p:spPr>
      </p:pic>
    </p:spTree>
    <p:extLst>
      <p:ext uri="{BB962C8B-B14F-4D97-AF65-F5344CB8AC3E}">
        <p14:creationId xmlns:p14="http://schemas.microsoft.com/office/powerpoint/2010/main" val="409217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9ED84-36A9-C3B3-3679-2C90C02F9742}"/>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Comparing trading signals using above 4 models</a:t>
            </a:r>
          </a:p>
        </p:txBody>
      </p:sp>
      <p:pic>
        <p:nvPicPr>
          <p:cNvPr id="7" name="Picture 6">
            <a:extLst>
              <a:ext uri="{FF2B5EF4-FFF2-40B4-BE49-F238E27FC236}">
                <a16:creationId xmlns:a16="http://schemas.microsoft.com/office/drawing/2014/main" id="{DB5C05CC-BC5F-178D-A2B3-3691F772EC1B}"/>
              </a:ext>
            </a:extLst>
          </p:cNvPr>
          <p:cNvPicPr>
            <a:picLocks noChangeAspect="1"/>
          </p:cNvPicPr>
          <p:nvPr/>
        </p:nvPicPr>
        <p:blipFill>
          <a:blip r:embed="rId2"/>
          <a:stretch>
            <a:fillRect/>
          </a:stretch>
        </p:blipFill>
        <p:spPr>
          <a:xfrm>
            <a:off x="635267" y="1096771"/>
            <a:ext cx="10921466" cy="2866883"/>
          </a:xfrm>
          <a:prstGeom prst="rect">
            <a:avLst/>
          </a:prstGeom>
        </p:spPr>
      </p:pic>
      <p:sp>
        <p:nvSpPr>
          <p:cNvPr id="8" name="TextBox 7">
            <a:extLst>
              <a:ext uri="{FF2B5EF4-FFF2-40B4-BE49-F238E27FC236}">
                <a16:creationId xmlns:a16="http://schemas.microsoft.com/office/drawing/2014/main" id="{D92A47F0-2CFC-07CE-D18B-53E84C2C49CC}"/>
              </a:ext>
            </a:extLst>
          </p:cNvPr>
          <p:cNvSpPr txBox="1"/>
          <p:nvPr/>
        </p:nvSpPr>
        <p:spPr>
          <a:xfrm>
            <a:off x="1343026" y="428625"/>
            <a:ext cx="7786681" cy="584775"/>
          </a:xfrm>
          <a:prstGeom prst="rect">
            <a:avLst/>
          </a:prstGeom>
          <a:noFill/>
        </p:spPr>
        <p:txBody>
          <a:bodyPr wrap="square" rtlCol="0">
            <a:spAutoFit/>
          </a:bodyPr>
          <a:lstStyle/>
          <a:p>
            <a:r>
              <a:rPr lang="en-US" sz="3200" dirty="0"/>
              <a:t>SUMMARY</a:t>
            </a:r>
          </a:p>
        </p:txBody>
      </p:sp>
    </p:spTree>
    <p:extLst>
      <p:ext uri="{BB962C8B-B14F-4D97-AF65-F5344CB8AC3E}">
        <p14:creationId xmlns:p14="http://schemas.microsoft.com/office/powerpoint/2010/main" val="3377013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4D7C3-6DA3-A03B-3C8B-D6418817ED0F}"/>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Competitors</a:t>
            </a:r>
          </a:p>
        </p:txBody>
      </p:sp>
      <p:pic>
        <p:nvPicPr>
          <p:cNvPr id="1026" name="Picture 2" descr="The EV Maker Rivian Is Developing an Electric Bike – Robb Report">
            <a:extLst>
              <a:ext uri="{FF2B5EF4-FFF2-40B4-BE49-F238E27FC236}">
                <a16:creationId xmlns:a16="http://schemas.microsoft.com/office/drawing/2014/main" id="{92C7595B-20C8-7763-DA9D-C811DB3C0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0" y="2285138"/>
            <a:ext cx="1804289" cy="8980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37E16AE-BC49-1009-A9D2-5F9CEE22C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042" y="2034317"/>
            <a:ext cx="1612804" cy="13147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olkswagen-Logo-PNG-Photos |">
            <a:extLst>
              <a:ext uri="{FF2B5EF4-FFF2-40B4-BE49-F238E27FC236}">
                <a16:creationId xmlns:a16="http://schemas.microsoft.com/office/drawing/2014/main" id="{5AA75C52-7307-BB49-0F2A-AA0AA5A2DF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0634" y="2200182"/>
            <a:ext cx="1556166" cy="9830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rd Logo and symbol, meaning, history, PNG, brand">
            <a:extLst>
              <a:ext uri="{FF2B5EF4-FFF2-40B4-BE49-F238E27FC236}">
                <a16:creationId xmlns:a16="http://schemas.microsoft.com/office/drawing/2014/main" id="{405AE15E-2520-1FC2-CF20-43569D1E8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5753" y="3237850"/>
            <a:ext cx="1804289" cy="15858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eral Motors Logo PNG Transparent – Brands Logos">
            <a:extLst>
              <a:ext uri="{FF2B5EF4-FFF2-40B4-BE49-F238E27FC236}">
                <a16:creationId xmlns:a16="http://schemas.microsoft.com/office/drawing/2014/main" id="{AACBFF7F-40F7-1843-E5CD-5D9DC67E9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38530" y="3256055"/>
            <a:ext cx="2864207" cy="145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21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2569B-4FF7-2C13-D1A7-141DBE770E45}"/>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Kernel Density</a:t>
            </a:r>
          </a:p>
        </p:txBody>
      </p:sp>
      <p:sp>
        <p:nvSpPr>
          <p:cNvPr id="3" name="Content Placeholder 2">
            <a:extLst>
              <a:ext uri="{FF2B5EF4-FFF2-40B4-BE49-F238E27FC236}">
                <a16:creationId xmlns:a16="http://schemas.microsoft.com/office/drawing/2014/main" id="{61AE49BA-1E02-B35A-594D-A32CCE5B66E5}"/>
              </a:ext>
            </a:extLst>
          </p:cNvPr>
          <p:cNvSpPr>
            <a:spLocks noGrp="1"/>
          </p:cNvSpPr>
          <p:nvPr>
            <p:ph idx="1"/>
          </p:nvPr>
        </p:nvSpPr>
        <p:spPr>
          <a:xfrm>
            <a:off x="5980329" y="328192"/>
            <a:ext cx="5320696" cy="2032236"/>
          </a:xfrm>
        </p:spPr>
        <p:txBody>
          <a:bodyPr anchor="ctr">
            <a:normAutofit/>
          </a:bodyPr>
          <a:lstStyle/>
          <a:p>
            <a:pPr marL="0" indent="0">
              <a:buNone/>
            </a:pPr>
            <a:r>
              <a:rPr lang="en-US" b="1" dirty="0"/>
              <a:t>T</a:t>
            </a:r>
            <a:r>
              <a:rPr lang="en-US" b="1" dirty="0">
                <a:effectLst/>
              </a:rPr>
              <a:t>he code creates a figure with a Kernel </a:t>
            </a:r>
            <a:r>
              <a:rPr lang="en-US" b="1" dirty="0"/>
              <a:t>D</a:t>
            </a:r>
            <a:r>
              <a:rPr lang="en-US" b="1" dirty="0">
                <a:effectLst/>
              </a:rPr>
              <a:t>ensity </a:t>
            </a:r>
            <a:r>
              <a:rPr lang="en-US" b="1" dirty="0"/>
              <a:t>P</a:t>
            </a:r>
            <a:r>
              <a:rPr lang="en-US" b="1" dirty="0">
                <a:effectLst/>
              </a:rPr>
              <a:t>lot for the 'Adj Close' stock prices of  TESLA and its competitor's stocks. </a:t>
            </a:r>
            <a:r>
              <a:rPr lang="en-US" b="1" dirty="0"/>
              <a:t>I</a:t>
            </a:r>
            <a:r>
              <a:rPr lang="en-US" b="1" dirty="0">
                <a:effectLst/>
              </a:rPr>
              <a:t>t prints out the descriptive statistics for the 'Close' and 'High' data.</a:t>
            </a:r>
            <a:endParaRPr lang="en-US" b="1" dirty="0"/>
          </a:p>
        </p:txBody>
      </p:sp>
      <p:pic>
        <p:nvPicPr>
          <p:cNvPr id="2054" name="Picture 6">
            <a:extLst>
              <a:ext uri="{FF2B5EF4-FFF2-40B4-BE49-F238E27FC236}">
                <a16:creationId xmlns:a16="http://schemas.microsoft.com/office/drawing/2014/main" id="{881B2AF1-038A-BA3C-849D-2E7D5887C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5" y="2333620"/>
            <a:ext cx="6429375" cy="3971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454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7AFE6-3415-15DB-03E6-5BBEFC05EF8F}"/>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CAPITAL ASSET PRICING MODEL</a:t>
            </a:r>
          </a:p>
        </p:txBody>
      </p:sp>
      <p:sp>
        <p:nvSpPr>
          <p:cNvPr id="3" name="Content Placeholder 2">
            <a:extLst>
              <a:ext uri="{FF2B5EF4-FFF2-40B4-BE49-F238E27FC236}">
                <a16:creationId xmlns:a16="http://schemas.microsoft.com/office/drawing/2014/main" id="{FACEDA3B-9721-F27F-1FEE-6F920A8D4F9A}"/>
              </a:ext>
            </a:extLst>
          </p:cNvPr>
          <p:cNvSpPr>
            <a:spLocks noGrp="1"/>
          </p:cNvSpPr>
          <p:nvPr>
            <p:ph idx="1"/>
          </p:nvPr>
        </p:nvSpPr>
        <p:spPr>
          <a:xfrm>
            <a:off x="5232804" y="300988"/>
            <a:ext cx="6782983" cy="2027876"/>
          </a:xfrm>
        </p:spPr>
        <p:txBody>
          <a:bodyPr anchor="ctr">
            <a:normAutofit/>
          </a:bodyPr>
          <a:lstStyle/>
          <a:p>
            <a:pPr marL="0" indent="0">
              <a:buNone/>
            </a:pPr>
            <a:r>
              <a:rPr lang="en-US" b="1" i="0" dirty="0">
                <a:solidFill>
                  <a:srgbClr val="374151"/>
                </a:solidFill>
                <a:effectLst/>
                <a:latin typeface="+mj-lt"/>
              </a:rPr>
              <a:t>The Capital Asset Pricing Model (CAPM) is a financial model that helps to determine the expected return on an investment based on the risk-free rate of return, the expected market return, and the systematic risk of the investment, also known as beta.</a:t>
            </a:r>
            <a:endParaRPr lang="en-US" b="1" dirty="0">
              <a:latin typeface="+mj-lt"/>
            </a:endParaRPr>
          </a:p>
        </p:txBody>
      </p:sp>
      <p:pic>
        <p:nvPicPr>
          <p:cNvPr id="4" name="Picture 3">
            <a:extLst>
              <a:ext uri="{FF2B5EF4-FFF2-40B4-BE49-F238E27FC236}">
                <a16:creationId xmlns:a16="http://schemas.microsoft.com/office/drawing/2014/main" id="{72957970-980F-9653-D30A-0DABC65D862C}"/>
              </a:ext>
            </a:extLst>
          </p:cNvPr>
          <p:cNvPicPr>
            <a:picLocks noChangeAspect="1"/>
          </p:cNvPicPr>
          <p:nvPr/>
        </p:nvPicPr>
        <p:blipFill>
          <a:blip r:embed="rId2"/>
          <a:stretch>
            <a:fillRect/>
          </a:stretch>
        </p:blipFill>
        <p:spPr>
          <a:xfrm>
            <a:off x="5241155" y="2328864"/>
            <a:ext cx="6603183" cy="3656241"/>
          </a:xfrm>
          <a:prstGeom prst="rect">
            <a:avLst/>
          </a:prstGeom>
        </p:spPr>
      </p:pic>
    </p:spTree>
    <p:extLst>
      <p:ext uri="{BB962C8B-B14F-4D97-AF65-F5344CB8AC3E}">
        <p14:creationId xmlns:p14="http://schemas.microsoft.com/office/powerpoint/2010/main" val="2941358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12A9AC-014F-11ED-B99F-8295D3C928E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FAMA-FRENCH</a:t>
            </a:r>
          </a:p>
        </p:txBody>
      </p:sp>
      <p:sp>
        <p:nvSpPr>
          <p:cNvPr id="3" name="Content Placeholder 2">
            <a:extLst>
              <a:ext uri="{FF2B5EF4-FFF2-40B4-BE49-F238E27FC236}">
                <a16:creationId xmlns:a16="http://schemas.microsoft.com/office/drawing/2014/main" id="{73EDA520-90E5-03BB-7FAB-5C716E3D7305}"/>
              </a:ext>
            </a:extLst>
          </p:cNvPr>
          <p:cNvSpPr>
            <a:spLocks noGrp="1"/>
          </p:cNvSpPr>
          <p:nvPr>
            <p:ph idx="1"/>
          </p:nvPr>
        </p:nvSpPr>
        <p:spPr>
          <a:xfrm>
            <a:off x="5232805" y="0"/>
            <a:ext cx="6854420" cy="2400300"/>
          </a:xfrm>
        </p:spPr>
        <p:txBody>
          <a:bodyPr anchor="ctr">
            <a:normAutofit/>
          </a:bodyPr>
          <a:lstStyle/>
          <a:p>
            <a:pPr marL="0" indent="0">
              <a:buNone/>
            </a:pPr>
            <a:r>
              <a:rPr lang="en-US" b="1" i="0" dirty="0">
                <a:solidFill>
                  <a:srgbClr val="374151"/>
                </a:solidFill>
                <a:effectLst/>
                <a:latin typeface="Söhne"/>
              </a:rPr>
              <a:t>The </a:t>
            </a:r>
            <a:r>
              <a:rPr lang="en-US" b="1" i="0" dirty="0" err="1">
                <a:solidFill>
                  <a:srgbClr val="374151"/>
                </a:solidFill>
                <a:effectLst/>
                <a:latin typeface="Söhne"/>
              </a:rPr>
              <a:t>Fama</a:t>
            </a:r>
            <a:r>
              <a:rPr lang="en-US" b="1" i="0" dirty="0">
                <a:solidFill>
                  <a:srgbClr val="374151"/>
                </a:solidFill>
                <a:effectLst/>
                <a:latin typeface="Söhne"/>
              </a:rPr>
              <a:t>-French model is a statistical asset pricing model that uses factors to explain the returns of investment portfolios. The model was developed by Eugene </a:t>
            </a:r>
            <a:r>
              <a:rPr lang="en-US" b="1" i="0" dirty="0" err="1">
                <a:solidFill>
                  <a:srgbClr val="374151"/>
                </a:solidFill>
                <a:effectLst/>
                <a:latin typeface="Söhne"/>
              </a:rPr>
              <a:t>Fama</a:t>
            </a:r>
            <a:r>
              <a:rPr lang="en-US" b="1" i="0" dirty="0">
                <a:solidFill>
                  <a:srgbClr val="374151"/>
                </a:solidFill>
                <a:effectLst/>
                <a:latin typeface="Söhne"/>
              </a:rPr>
              <a:t> and Kenneth French in the 1990s, and it has become widely used in the finance industry to analyze investment performance.</a:t>
            </a:r>
            <a:endParaRPr lang="en-US" b="1" dirty="0"/>
          </a:p>
        </p:txBody>
      </p:sp>
      <p:pic>
        <p:nvPicPr>
          <p:cNvPr id="5" name="Picture 4">
            <a:extLst>
              <a:ext uri="{FF2B5EF4-FFF2-40B4-BE49-F238E27FC236}">
                <a16:creationId xmlns:a16="http://schemas.microsoft.com/office/drawing/2014/main" id="{208844FB-6084-783C-5BA4-108841BAD2EC}"/>
              </a:ext>
            </a:extLst>
          </p:cNvPr>
          <p:cNvPicPr>
            <a:picLocks noChangeAspect="1"/>
          </p:cNvPicPr>
          <p:nvPr/>
        </p:nvPicPr>
        <p:blipFill>
          <a:blip r:embed="rId2"/>
          <a:stretch>
            <a:fillRect/>
          </a:stretch>
        </p:blipFill>
        <p:spPr>
          <a:xfrm>
            <a:off x="5232803" y="2270420"/>
            <a:ext cx="6640109" cy="4087518"/>
          </a:xfrm>
          <a:prstGeom prst="rect">
            <a:avLst/>
          </a:prstGeom>
        </p:spPr>
      </p:pic>
    </p:spTree>
    <p:extLst>
      <p:ext uri="{BB962C8B-B14F-4D97-AF65-F5344CB8AC3E}">
        <p14:creationId xmlns:p14="http://schemas.microsoft.com/office/powerpoint/2010/main" val="3338714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E8CC1-D45C-E257-CF5E-DB0B9AAF5C29}"/>
              </a:ext>
            </a:extLst>
          </p:cNvPr>
          <p:cNvSpPr>
            <a:spLocks noGrp="1"/>
          </p:cNvSpPr>
          <p:nvPr>
            <p:ph type="title"/>
          </p:nvPr>
        </p:nvSpPr>
        <p:spPr>
          <a:xfrm>
            <a:off x="643466" y="643467"/>
            <a:ext cx="6242719" cy="1728044"/>
          </a:xfrm>
          <a:prstGeom prst="ellipse">
            <a:avLst/>
          </a:prstGeom>
          <a:noFill/>
          <a:ln>
            <a:solidFill>
              <a:schemeClr val="bg1"/>
            </a:solidFill>
          </a:ln>
        </p:spPr>
        <p:txBody>
          <a:bodyPr wrap="square">
            <a:normAutofit/>
          </a:bodyPr>
          <a:lstStyle/>
          <a:p>
            <a:r>
              <a:rPr lang="en-US" sz="2600">
                <a:solidFill>
                  <a:schemeClr val="bg1"/>
                </a:solidFill>
              </a:rPr>
              <a:t>PRINCIPLE COMPONENT ANALYSIS</a:t>
            </a:r>
          </a:p>
        </p:txBody>
      </p:sp>
      <p:sp>
        <p:nvSpPr>
          <p:cNvPr id="3" name="Content Placeholder 2">
            <a:extLst>
              <a:ext uri="{FF2B5EF4-FFF2-40B4-BE49-F238E27FC236}">
                <a16:creationId xmlns:a16="http://schemas.microsoft.com/office/drawing/2014/main" id="{3CFCCC9E-6F9E-9000-0A27-652D4F356B46}"/>
              </a:ext>
            </a:extLst>
          </p:cNvPr>
          <p:cNvSpPr>
            <a:spLocks noGrp="1"/>
          </p:cNvSpPr>
          <p:nvPr>
            <p:ph idx="1"/>
          </p:nvPr>
        </p:nvSpPr>
        <p:spPr>
          <a:xfrm>
            <a:off x="643467" y="2638044"/>
            <a:ext cx="6242715" cy="3415622"/>
          </a:xfrm>
        </p:spPr>
        <p:txBody>
          <a:bodyPr>
            <a:normAutofit fontScale="92500" lnSpcReduction="10000"/>
          </a:bodyPr>
          <a:lstStyle/>
          <a:p>
            <a:pPr marL="0" indent="0">
              <a:buNone/>
            </a:pPr>
            <a:r>
              <a:rPr lang="en-US" b="1" i="0" dirty="0">
                <a:solidFill>
                  <a:schemeClr val="bg1"/>
                </a:solidFill>
                <a:effectLst/>
                <a:latin typeface="+mj-lt"/>
              </a:rPr>
              <a:t>PCA is a statistical technique that is commonly used to reduce the dimensionality of a large dataset while retaining as much information as possible.</a:t>
            </a:r>
            <a:br>
              <a:rPr lang="en-US" b="1" i="0" dirty="0">
                <a:solidFill>
                  <a:schemeClr val="bg1"/>
                </a:solidFill>
                <a:effectLst/>
                <a:latin typeface="+mj-lt"/>
              </a:rPr>
            </a:br>
            <a:br>
              <a:rPr lang="en-US" b="1" i="0" dirty="0">
                <a:solidFill>
                  <a:schemeClr val="bg1"/>
                </a:solidFill>
                <a:effectLst/>
                <a:latin typeface="+mj-lt"/>
              </a:rPr>
            </a:br>
            <a:r>
              <a:rPr lang="en-US" b="1" i="0" dirty="0">
                <a:solidFill>
                  <a:schemeClr val="bg1"/>
                </a:solidFill>
                <a:effectLst/>
                <a:latin typeface="+mj-lt"/>
              </a:rPr>
              <a:t>It aims to transform a set of correlated variables, known as features or attributes, into a smaller set of uncorrelated variables called principal components. These principal components are linear combinations of the original features and are sorted in descending order of their variances, with the first component explaining the most variance in the data.</a:t>
            </a:r>
          </a:p>
          <a:p>
            <a:pPr marL="0" indent="0">
              <a:buNone/>
            </a:pPr>
            <a:br>
              <a:rPr lang="en-US" b="1" i="0" dirty="0">
                <a:solidFill>
                  <a:schemeClr val="bg1"/>
                </a:solidFill>
                <a:effectLst/>
                <a:latin typeface="+mj-lt"/>
              </a:rPr>
            </a:br>
            <a:endParaRPr lang="en-US" b="1" dirty="0">
              <a:solidFill>
                <a:schemeClr val="bg1"/>
              </a:solidFill>
              <a:latin typeface="+mj-lt"/>
            </a:endParaRPr>
          </a:p>
        </p:txBody>
      </p:sp>
      <p:pic>
        <p:nvPicPr>
          <p:cNvPr id="7172" name="Picture 4">
            <a:extLst>
              <a:ext uri="{FF2B5EF4-FFF2-40B4-BE49-F238E27FC236}">
                <a16:creationId xmlns:a16="http://schemas.microsoft.com/office/drawing/2014/main" id="{1160FB26-4CDC-0D30-0482-CC452354DE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3839" y="185738"/>
            <a:ext cx="4143374" cy="307508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6DFCE449-3794-39B0-9938-5B6746D4C6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3839" y="3589867"/>
            <a:ext cx="4143373" cy="307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791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B7ECC6-7434-B8F0-DCE0-ED95163A0F93}"/>
              </a:ext>
            </a:extLst>
          </p:cNvPr>
          <p:cNvSpPr>
            <a:spLocks noGrp="1"/>
          </p:cNvSpPr>
          <p:nvPr>
            <p:ph type="title"/>
          </p:nvPr>
        </p:nvSpPr>
        <p:spPr>
          <a:xfrm>
            <a:off x="643467" y="643467"/>
            <a:ext cx="3363974" cy="1728044"/>
          </a:xfrm>
          <a:prstGeom prst="ellipse">
            <a:avLst/>
          </a:prstGeom>
          <a:noFill/>
          <a:ln>
            <a:solidFill>
              <a:schemeClr val="bg1"/>
            </a:solidFill>
          </a:ln>
        </p:spPr>
        <p:txBody>
          <a:bodyPr wrap="square">
            <a:normAutofit/>
          </a:bodyPr>
          <a:lstStyle/>
          <a:p>
            <a:r>
              <a:rPr lang="en-US">
                <a:solidFill>
                  <a:schemeClr val="bg1"/>
                </a:solidFill>
              </a:rPr>
              <a:t>ADS</a:t>
            </a:r>
          </a:p>
        </p:txBody>
      </p:sp>
      <p:sp>
        <p:nvSpPr>
          <p:cNvPr id="3" name="Content Placeholder 2">
            <a:extLst>
              <a:ext uri="{FF2B5EF4-FFF2-40B4-BE49-F238E27FC236}">
                <a16:creationId xmlns:a16="http://schemas.microsoft.com/office/drawing/2014/main" id="{9EF64681-7851-60B6-60FE-820009046782}"/>
              </a:ext>
            </a:extLst>
          </p:cNvPr>
          <p:cNvSpPr>
            <a:spLocks noGrp="1"/>
          </p:cNvSpPr>
          <p:nvPr>
            <p:ph idx="1"/>
          </p:nvPr>
        </p:nvSpPr>
        <p:spPr>
          <a:xfrm>
            <a:off x="643468" y="2638044"/>
            <a:ext cx="3363974" cy="3415622"/>
          </a:xfrm>
        </p:spPr>
        <p:txBody>
          <a:bodyPr>
            <a:normAutofit/>
          </a:bodyPr>
          <a:lstStyle/>
          <a:p>
            <a:pPr marL="0" indent="0">
              <a:buNone/>
            </a:pPr>
            <a:r>
              <a:rPr lang="en-US" b="1" i="0" dirty="0" err="1">
                <a:solidFill>
                  <a:schemeClr val="bg1"/>
                </a:solidFill>
                <a:effectLst/>
                <a:latin typeface="+mj-lt"/>
              </a:rPr>
              <a:t>Aruoba</a:t>
            </a:r>
            <a:r>
              <a:rPr lang="en-US" b="1" i="0" dirty="0">
                <a:solidFill>
                  <a:schemeClr val="bg1"/>
                </a:solidFill>
                <a:effectLst/>
                <a:latin typeface="+mj-lt"/>
              </a:rPr>
              <a:t>-Diebold-Scotti (ADS) is a method of measuring the current state of the economy in real-time. It uses a statistical model to combine a wide range of economic data, such as employment rates, inflation, and consumer spending, into a single number that reflects the overall health of the economy.</a:t>
            </a:r>
            <a:endParaRPr lang="en-US" b="1" dirty="0">
              <a:solidFill>
                <a:schemeClr val="bg1"/>
              </a:solidFill>
              <a:latin typeface="+mj-lt"/>
            </a:endParaRPr>
          </a:p>
        </p:txBody>
      </p:sp>
      <p:pic>
        <p:nvPicPr>
          <p:cNvPr id="5" name="Picture 4">
            <a:extLst>
              <a:ext uri="{FF2B5EF4-FFF2-40B4-BE49-F238E27FC236}">
                <a16:creationId xmlns:a16="http://schemas.microsoft.com/office/drawing/2014/main" id="{6F4F0249-9245-3D24-E4C5-07FFB074ED8E}"/>
              </a:ext>
            </a:extLst>
          </p:cNvPr>
          <p:cNvPicPr>
            <a:picLocks noChangeAspect="1"/>
          </p:cNvPicPr>
          <p:nvPr/>
        </p:nvPicPr>
        <p:blipFill>
          <a:blip r:embed="rId2"/>
          <a:stretch>
            <a:fillRect/>
          </a:stretch>
        </p:blipFill>
        <p:spPr>
          <a:xfrm>
            <a:off x="5297763" y="1264708"/>
            <a:ext cx="6250769" cy="4328583"/>
          </a:xfrm>
          <a:prstGeom prst="rect">
            <a:avLst/>
          </a:prstGeom>
        </p:spPr>
      </p:pic>
    </p:spTree>
    <p:extLst>
      <p:ext uri="{BB962C8B-B14F-4D97-AF65-F5344CB8AC3E}">
        <p14:creationId xmlns:p14="http://schemas.microsoft.com/office/powerpoint/2010/main" val="3687949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306BDA-8409-EE0F-AE24-D516FA61EB4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a:solidFill>
                  <a:srgbClr val="FFFFFF"/>
                </a:solidFill>
              </a:rPr>
              <a:t>ARIMA - AR3</a:t>
            </a:r>
          </a:p>
        </p:txBody>
      </p:sp>
      <p:sp>
        <p:nvSpPr>
          <p:cNvPr id="4" name="TextBox 3">
            <a:extLst>
              <a:ext uri="{FF2B5EF4-FFF2-40B4-BE49-F238E27FC236}">
                <a16:creationId xmlns:a16="http://schemas.microsoft.com/office/drawing/2014/main" id="{DE7599D8-E6E8-0DEE-D9CF-DD2A75A9FEDF}"/>
              </a:ext>
            </a:extLst>
          </p:cNvPr>
          <p:cNvSpPr txBox="1"/>
          <p:nvPr/>
        </p:nvSpPr>
        <p:spPr>
          <a:xfrm>
            <a:off x="4667932" y="281099"/>
            <a:ext cx="6890656" cy="646331"/>
          </a:xfrm>
          <a:prstGeom prst="rect">
            <a:avLst/>
          </a:prstGeom>
          <a:noFill/>
        </p:spPr>
        <p:txBody>
          <a:bodyPr wrap="square" rtlCol="0">
            <a:spAutoFit/>
          </a:bodyPr>
          <a:lstStyle/>
          <a:p>
            <a:pPr algn="l"/>
            <a:r>
              <a:rPr lang="en-US" b="1" i="0" dirty="0">
                <a:solidFill>
                  <a:srgbClr val="212121"/>
                </a:solidFill>
                <a:effectLst/>
                <a:latin typeface="+mj-lt"/>
              </a:rPr>
              <a:t>Candidate Model 3</a:t>
            </a:r>
          </a:p>
          <a:p>
            <a:pPr algn="l"/>
            <a:r>
              <a:rPr lang="en-US" b="1" i="0" dirty="0">
                <a:solidFill>
                  <a:srgbClr val="212121"/>
                </a:solidFill>
                <a:effectLst/>
                <a:latin typeface="+mj-lt"/>
              </a:rPr>
              <a:t>𝑌𝑡 = 𝛼0 + 𝛼1𝑌𝑡 ― 1 + 𝛼2𝑌𝑡 ― 2 + 𝛼3𝑌𝑡 ― 3 + 𝜀𝑡</a:t>
            </a:r>
          </a:p>
        </p:txBody>
      </p:sp>
      <p:pic>
        <p:nvPicPr>
          <p:cNvPr id="5" name="Picture 4">
            <a:extLst>
              <a:ext uri="{FF2B5EF4-FFF2-40B4-BE49-F238E27FC236}">
                <a16:creationId xmlns:a16="http://schemas.microsoft.com/office/drawing/2014/main" id="{1C6E3173-1148-7606-7422-68A81D215E2A}"/>
              </a:ext>
            </a:extLst>
          </p:cNvPr>
          <p:cNvPicPr>
            <a:picLocks noChangeAspect="1"/>
          </p:cNvPicPr>
          <p:nvPr/>
        </p:nvPicPr>
        <p:blipFill>
          <a:blip r:embed="rId2"/>
          <a:stretch>
            <a:fillRect/>
          </a:stretch>
        </p:blipFill>
        <p:spPr>
          <a:xfrm>
            <a:off x="5232805" y="1586484"/>
            <a:ext cx="6469234" cy="4647199"/>
          </a:xfrm>
          <a:prstGeom prst="rect">
            <a:avLst/>
          </a:prstGeom>
        </p:spPr>
      </p:pic>
    </p:spTree>
    <p:extLst>
      <p:ext uri="{BB962C8B-B14F-4D97-AF65-F5344CB8AC3E}">
        <p14:creationId xmlns:p14="http://schemas.microsoft.com/office/powerpoint/2010/main" val="1052329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{AE8C2136-DECC-BE43-BDE8-29FCE3BCB0AA}tf10001120</Template>
  <TotalTime>2020</TotalTime>
  <Words>911</Words>
  <Application>Microsoft Macintosh PowerPoint</Application>
  <PresentationFormat>Widescreen</PresentationFormat>
  <Paragraphs>53</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Gill Sans MT</vt:lpstr>
      <vt:lpstr>Söhne</vt:lpstr>
      <vt:lpstr>Parcel</vt:lpstr>
      <vt:lpstr>PowerPoint Presentation</vt:lpstr>
      <vt:lpstr>Introduction</vt:lpstr>
      <vt:lpstr>Competitors</vt:lpstr>
      <vt:lpstr>Kernel Density</vt:lpstr>
      <vt:lpstr>CAPITAL ASSET PRICING MODEL</vt:lpstr>
      <vt:lpstr>FAMA-FRENCH</vt:lpstr>
      <vt:lpstr>PRINCIPLE COMPONENT ANALYSIS</vt:lpstr>
      <vt:lpstr>ADS</vt:lpstr>
      <vt:lpstr>ARIMA - AR3</vt:lpstr>
      <vt:lpstr>ARIMA</vt:lpstr>
      <vt:lpstr>Feature importance and  feature selection</vt:lpstr>
      <vt:lpstr>Feature importance and  feature selection</vt:lpstr>
      <vt:lpstr>GARCH - KALMAN filtering</vt:lpstr>
      <vt:lpstr>RIDGE REGRESSION</vt:lpstr>
      <vt:lpstr>LASSO REGRESSION</vt:lpstr>
      <vt:lpstr>        xgboost</vt:lpstr>
      <vt:lpstr>Elastic net</vt:lpstr>
      <vt:lpstr>Least angle regression AND SHRINKAGE (lars)</vt:lpstr>
      <vt:lpstr>RMSE</vt:lpstr>
      <vt:lpstr>PowerPoint Presentation</vt:lpstr>
      <vt:lpstr>PowerPoint Presentation</vt:lpstr>
      <vt:lpstr>PowerPoint Presentation</vt:lpstr>
      <vt:lpstr>PowerPoint Presentation</vt:lpstr>
      <vt:lpstr>Comparing trading signals using above 4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dc:title>
  <dc:creator>Siddhi Ravindra Telang</dc:creator>
  <cp:lastModifiedBy>Dhaval Minesh Patel</cp:lastModifiedBy>
  <cp:revision>19</cp:revision>
  <dcterms:created xsi:type="dcterms:W3CDTF">2023-04-20T14:27:36Z</dcterms:created>
  <dcterms:modified xsi:type="dcterms:W3CDTF">2023-04-22T00:09:46Z</dcterms:modified>
</cp:coreProperties>
</file>